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9"/>
  </p:notesMasterIdLst>
  <p:handoutMasterIdLst>
    <p:handoutMasterId r:id="rId30"/>
  </p:handoutMasterIdLst>
  <p:sldIdLst>
    <p:sldId id="285" r:id="rId2"/>
    <p:sldId id="266" r:id="rId3"/>
    <p:sldId id="267" r:id="rId4"/>
    <p:sldId id="268" r:id="rId5"/>
    <p:sldId id="257" r:id="rId6"/>
    <p:sldId id="256" r:id="rId7"/>
    <p:sldId id="258" r:id="rId8"/>
    <p:sldId id="286" r:id="rId9"/>
    <p:sldId id="287" r:id="rId10"/>
    <p:sldId id="288" r:id="rId11"/>
    <p:sldId id="289" r:id="rId12"/>
    <p:sldId id="290" r:id="rId13"/>
    <p:sldId id="295" r:id="rId14"/>
    <p:sldId id="259" r:id="rId15"/>
    <p:sldId id="273" r:id="rId16"/>
    <p:sldId id="261" r:id="rId17"/>
    <p:sldId id="282" r:id="rId18"/>
    <p:sldId id="269" r:id="rId19"/>
    <p:sldId id="281" r:id="rId20"/>
    <p:sldId id="292" r:id="rId21"/>
    <p:sldId id="272" r:id="rId22"/>
    <p:sldId id="277" r:id="rId23"/>
    <p:sldId id="278" r:id="rId24"/>
    <p:sldId id="293" r:id="rId25"/>
    <p:sldId id="283" r:id="rId26"/>
    <p:sldId id="291" r:id="rId27"/>
    <p:sldId id="294" r:id="rId2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3286" autoAdjust="0"/>
  </p:normalViewPr>
  <p:slideViewPr>
    <p:cSldViewPr>
      <p:cViewPr varScale="1">
        <p:scale>
          <a:sx n="100" d="100"/>
          <a:sy n="100" d="100"/>
        </p:scale>
        <p:origin x="25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, Saiyu" userId="199395e1-4254-44c2-9835-77235f1e3983" providerId="ADAL" clId="{98BD2B28-2716-4F82-89FB-6550357845EF}"/>
    <pc:docChg chg="modSld">
      <pc:chgData name="Ren, Saiyu" userId="199395e1-4254-44c2-9835-77235f1e3983" providerId="ADAL" clId="{98BD2B28-2716-4F82-89FB-6550357845EF}" dt="2025-05-12T18:02:06.727" v="10" actId="20577"/>
      <pc:docMkLst>
        <pc:docMk/>
      </pc:docMkLst>
      <pc:sldChg chg="modSp">
        <pc:chgData name="Ren, Saiyu" userId="199395e1-4254-44c2-9835-77235f1e3983" providerId="ADAL" clId="{98BD2B28-2716-4F82-89FB-6550357845EF}" dt="2025-05-12T18:02:06.727" v="10" actId="20577"/>
        <pc:sldMkLst>
          <pc:docMk/>
          <pc:sldMk cId="0" sldId="285"/>
        </pc:sldMkLst>
        <pc:spChg chg="mod">
          <ac:chgData name="Ren, Saiyu" userId="199395e1-4254-44c2-9835-77235f1e3983" providerId="ADAL" clId="{98BD2B28-2716-4F82-89FB-6550357845EF}" dt="2025-05-12T18:02:06.727" v="10" actId="20577"/>
          <ac:spMkLst>
            <pc:docMk/>
            <pc:sldMk cId="0" sldId="285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4" cy="465856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1" y="1"/>
            <a:ext cx="3043344" cy="465856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fld id="{84BE6D5F-CAF0-475F-A3E5-14BA649F6607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637"/>
            <a:ext cx="3043344" cy="465856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1" y="8841637"/>
            <a:ext cx="3043344" cy="465856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r">
              <a:defRPr sz="1200"/>
            </a:lvl1pPr>
          </a:lstStyle>
          <a:p>
            <a:fld id="{9847B82C-902F-45B3-81BF-0B98AB0130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31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10" tIns="46305" rIns="92610" bIns="4630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1" y="0"/>
            <a:ext cx="304334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10" tIns="46305" rIns="92610" bIns="4630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1824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10" tIns="46305" rIns="92610" bIns="46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029"/>
            <a:ext cx="304334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10" tIns="46305" rIns="92610" bIns="4630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1" y="8842029"/>
            <a:ext cx="304334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10" tIns="46305" rIns="92610" bIns="463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3804C4B-07B3-4F20-AFFE-3B7D9500A2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92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segeek.com/what-is-dsl.ht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isegeek.com/what-is-copper.htm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Asymmetric Digital Subscriber Line</a:t>
            </a:r>
            <a:r>
              <a:rPr lang="en-US" dirty="0"/>
              <a:t> (</a:t>
            </a:r>
            <a:r>
              <a:rPr lang="en-US" i="1" dirty="0"/>
              <a:t>ADSL</a:t>
            </a:r>
            <a:r>
              <a:rPr lang="en-US" dirty="0"/>
              <a:t>) is one form of the Digital Subscriber Line technology, a data communications technology that enables faster data </a:t>
            </a:r>
          </a:p>
          <a:p>
            <a:pPr defTabSz="926104">
              <a:defRPr/>
            </a:pPr>
            <a:r>
              <a:rPr lang="en-US" dirty="0"/>
              <a:t>ADSL (Asymmetric Digital Subscriber Line, or </a:t>
            </a:r>
            <a:r>
              <a:rPr lang="en-US" dirty="0">
                <a:hlinkClick r:id="rId3"/>
              </a:rPr>
              <a:t>DSL</a:t>
            </a:r>
            <a:r>
              <a:rPr lang="en-US" dirty="0"/>
              <a:t> for short) is a high-speed Internet access service that utilizes existing </a:t>
            </a:r>
            <a:r>
              <a:rPr lang="en-US" dirty="0">
                <a:hlinkClick r:id="rId4"/>
              </a:rPr>
              <a:t>copper</a:t>
            </a:r>
            <a:r>
              <a:rPr lang="en-US" dirty="0"/>
              <a:t> telephones lines to send and receive data at speeds that far exceed conventional dial-up modems.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04C4B-07B3-4F20-AFFE-3B7D9500A20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Standard Industrial Classification</a:t>
            </a:r>
            <a:r>
              <a:rPr lang="en-US" dirty="0"/>
              <a:t> –SIC</a:t>
            </a:r>
          </a:p>
          <a:p>
            <a:r>
              <a:rPr lang="en-US" i="1" dirty="0"/>
              <a:t>MESFET</a:t>
            </a:r>
            <a:r>
              <a:rPr lang="en-US" dirty="0"/>
              <a:t> stands for metal semiconductor field effect transistor</a:t>
            </a:r>
          </a:p>
          <a:p>
            <a:r>
              <a:rPr lang="en-US" i="1" dirty="0" err="1"/>
              <a:t>heterojunction</a:t>
            </a:r>
            <a:r>
              <a:rPr lang="en-US" i="1" dirty="0"/>
              <a:t> bipolar transistor</a:t>
            </a:r>
            <a:r>
              <a:rPr lang="en-US" dirty="0"/>
              <a:t> (</a:t>
            </a:r>
            <a:r>
              <a:rPr lang="en-US" i="1" dirty="0"/>
              <a:t>HBT)</a:t>
            </a:r>
          </a:p>
          <a:p>
            <a:r>
              <a:rPr lang="en-US" i="1" dirty="0" err="1"/>
              <a:t>SiC</a:t>
            </a:r>
            <a:r>
              <a:rPr lang="en-US" i="1" dirty="0"/>
              <a:t>-Silicon Carbide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04C4B-07B3-4F20-AFFE-3B7D9500A20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FOX—Field Oxide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04C4B-07B3-4F20-AFFE-3B7D9500A20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823EA-BF9D-496E-3BF3-352F181D4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D56582-A65C-81AE-6C9E-E76B1CAAB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EB8FF-19AA-9593-0A04-4E795346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C3B08-E9B2-27CF-99C9-1EBF8BEDE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80998-BA2C-07BD-3BB8-894E03F6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51569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0599C-FE50-43A3-617A-728862DD3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50642-0395-9AAD-21DE-146DB6139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8B290-7C70-4F4B-1D12-A485BCD1C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C500-B4B0-2184-F537-7F9CE64D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37D57-F2A7-EB19-7C97-21C18FCD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2547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05258-0576-80E3-A304-84D752F26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4E8CE-A710-A4C4-D7B7-9CB4D4D26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72B6C-E3E3-4F6B-8551-85BA53EDF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BA69C-462A-CA54-9EB6-91F9D454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D824-F88B-3C98-F62C-566FF0A3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00293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A3E0-C490-3786-19C7-B55F74419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A8816-E3C1-1916-C15D-343D493FB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4B149-D37F-E7C0-4CFF-FC48CA9E4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A480D-09C5-4FC2-4196-90B5151CB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F671B-340E-2684-CE57-B2CFC537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50991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2E2C-F77F-C51E-696F-42B1B6378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5A9A2-1D9A-A9A9-2837-DD21751A1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F894B-ED52-088E-9A0B-564C03AD2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FFC76-1EEE-4C95-598E-CE45834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465FE-CCD2-C436-A76A-ADD17464C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5576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0B521-AF2E-1BAF-E7F5-8107ACBF9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5B615-76B9-08AA-93C9-1A19AF51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31DF7-A16C-36DA-66DF-993FCE71C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07254-5492-4CD5-59C4-C53F51A1B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C45EE-D3C9-4FE6-56C7-253DDF87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F5016-21BC-6459-AA1E-69AC079A7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47714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627D-0D6A-1FA2-9FF0-F8EBA894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83258-80F9-2F61-AC15-B17A2B0AA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8D444-B451-1A38-EFA0-D21654011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DD87D5-0F65-0400-E478-A4ED404438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C0271A-F941-132F-8479-4516BD903E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A9D46D-3038-56F7-140E-BDC392168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289E90-08B9-1D49-795A-56D8E9C40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1DA4CC-25D1-665D-2652-6D7EC1CB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7640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4E56-FAD2-0A4F-6D32-69D2401B1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5CFAF-7454-966B-BD9E-145FB1525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EB9C9-D824-9F9B-3418-9E182F11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F095F1-9F81-A8B6-3CEE-C34D3CA45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7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4639D9-3797-3772-2636-E791E79AD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9DD435-2490-6168-5E35-2E2C22BD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8701F-FF18-7C83-F4E6-1C8E540DD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34951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8EEC5-5DE0-18B6-051D-28C60D0A6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620DD-C9C0-C21D-0854-C1E5D0139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10520-AEB4-A321-F689-D863F1B90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8B551-9ABE-DD79-7560-E9334649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87910-28F6-ED27-A905-827BA716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C94E6B-11DB-1CFC-7050-494080F37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921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D00D-51BF-28AF-6A86-6F6508D7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2DEEC9-F32E-9867-8258-0202553A7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67532-8709-B234-10B6-161E1476D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3E952-2A02-1E2B-7F00-70979A1B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1B182-28C1-6784-8D02-F853A6CB3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95EE9-874A-1BC4-127B-C8B291F4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6695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5DE83-3746-CAB3-10CE-ADC96CAA3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BC672-458F-BF12-5DA7-C5F2CDCFD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0D34B-93FF-3708-15AF-617EE1987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4D45B-77E0-6548-5223-A36770C83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09170-D120-E564-D380-8A40BCAB5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26A6D-F82D-44DC-AF82-EE51C685F1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8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alog.com/en/resources/glossary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analog.com/en/resources/analog-dialogue/articles/deeper-look-into-difference-amplifiers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067800" cy="838200"/>
          </a:xfrm>
        </p:spPr>
        <p:txBody>
          <a:bodyPr>
            <a:normAutofit/>
          </a:bodyPr>
          <a:lstStyle/>
          <a:p>
            <a:r>
              <a:rPr lang="en-US" sz="3200" dirty="0"/>
              <a:t>Introduction to CMOS Mixed Signal IC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05800" cy="5135563"/>
          </a:xfrm>
        </p:spPr>
        <p:txBody>
          <a:bodyPr>
            <a:normAutofit/>
          </a:bodyPr>
          <a:lstStyle/>
          <a:p>
            <a:r>
              <a:rPr lang="en-US" sz="2800" dirty="0"/>
              <a:t>Mixed Signal Circuit--both analog and digital circuits are integrated on the same substrate.</a:t>
            </a:r>
          </a:p>
          <a:p>
            <a:r>
              <a:rPr lang="en-US" sz="2800" dirty="0"/>
              <a:t>This class will focus on analog circuit design and the interface circuit design between analog and digital.</a:t>
            </a:r>
          </a:p>
          <a:p>
            <a:r>
              <a:rPr lang="en-US" sz="2800" dirty="0"/>
              <a:t>Course Prerequisites</a:t>
            </a:r>
          </a:p>
          <a:p>
            <a:pPr lvl="1"/>
            <a:r>
              <a:rPr lang="en-US" sz="2400" dirty="0"/>
              <a:t>Basic understanding of electronics </a:t>
            </a:r>
          </a:p>
          <a:p>
            <a:pPr lvl="2"/>
            <a:r>
              <a:rPr lang="en-US" sz="2000" dirty="0"/>
              <a:t>active and passive components</a:t>
            </a:r>
          </a:p>
          <a:p>
            <a:pPr lvl="1"/>
            <a:r>
              <a:rPr lang="en-US" sz="2400" dirty="0"/>
              <a:t>Basic CMOS integrated </a:t>
            </a:r>
            <a:r>
              <a:rPr lang="en-US" sz="2400"/>
              <a:t>circuit technology</a:t>
            </a:r>
            <a:endParaRPr lang="en-US" dirty="0"/>
          </a:p>
          <a:p>
            <a:pPr lvl="2"/>
            <a:r>
              <a:rPr lang="en-US" sz="2000" dirty="0"/>
              <a:t>CMOS transistor properties</a:t>
            </a:r>
          </a:p>
          <a:p>
            <a:pPr lvl="2"/>
            <a:r>
              <a:rPr lang="en-US" sz="2000" dirty="0"/>
              <a:t>Modeling and characteristics</a:t>
            </a:r>
          </a:p>
          <a:p>
            <a:pPr lvl="2"/>
            <a:r>
              <a:rPr lang="en-US" sz="2000" dirty="0"/>
              <a:t>Fabrication procedure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68" y="529198"/>
            <a:ext cx="9017232" cy="571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0812"/>
            <a:ext cx="8458200" cy="640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EC0C29D-9C95-3379-1AA9-974F002C3B0F}"/>
              </a:ext>
            </a:extLst>
          </p:cNvPr>
          <p:cNvSpPr/>
          <p:nvPr/>
        </p:nvSpPr>
        <p:spPr>
          <a:xfrm>
            <a:off x="2438400" y="4495800"/>
            <a:ext cx="5867400" cy="2057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E1A6F9-CF59-A65F-139F-2432AB4B214A}"/>
              </a:ext>
            </a:extLst>
          </p:cNvPr>
          <p:cNvSpPr txBox="1"/>
          <p:nvPr/>
        </p:nvSpPr>
        <p:spPr>
          <a:xfrm>
            <a:off x="228600" y="4495800"/>
            <a:ext cx="21149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20260825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These are “Depletion” FETs.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 will restrict our studies to the “Enhancement” MOSFETs in the upper panel.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26205"/>
            <a:ext cx="8610601" cy="65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A2A0F-6016-3567-EE99-50DC917DA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0A0705-CCF0-9D55-EED8-2051045E3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500" dirty="0">
                <a:solidFill>
                  <a:srgbClr val="FFFFFF"/>
                </a:solidFill>
              </a:rPr>
              <a:t>Note about Current Source symbols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F637C3-F696-1D57-C7FA-C3CBDBA6A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371600" y="1984248"/>
            <a:ext cx="30861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000">
                <a:solidFill>
                  <a:srgbClr val="FFFFFF"/>
                </a:solidFill>
              </a:rPr>
              <a:t>Introduction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B4BA4D-6547-C665-0A99-8B40F81A3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861" y="381000"/>
            <a:ext cx="3968104" cy="323612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14EDE-518E-9EAF-775C-3A7B892C9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1529AA1-A316-489D-A380-1D0FF857008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D5D402-F461-9CB1-1D33-C1BF455B0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861" y="4062504"/>
            <a:ext cx="5080000" cy="2298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BBAB45-CD15-F658-3FA4-A8CF4862E2F4}"/>
              </a:ext>
            </a:extLst>
          </p:cNvPr>
          <p:cNvSpPr txBox="1"/>
          <p:nvPr/>
        </p:nvSpPr>
        <p:spPr>
          <a:xfrm>
            <a:off x="3817404" y="3640885"/>
            <a:ext cx="510345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You may develop your own style as you progress.</a:t>
            </a:r>
          </a:p>
        </p:txBody>
      </p:sp>
    </p:spTree>
    <p:extLst>
      <p:ext uri="{BB962C8B-B14F-4D97-AF65-F5344CB8AC3E}">
        <p14:creationId xmlns:p14="http://schemas.microsoft.com/office/powerpoint/2010/main" val="3468346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66FF"/>
                </a:solidFill>
              </a:rPr>
              <a:t>Mixed-signal system-on-a-chip integration</a:t>
            </a:r>
            <a:br>
              <a:rPr lang="en-US" sz="4000" dirty="0">
                <a:solidFill>
                  <a:srgbClr val="0066FF"/>
                </a:solidFill>
              </a:rPr>
            </a:br>
            <a:endParaRPr lang="en-US" sz="4000" dirty="0">
              <a:solidFill>
                <a:srgbClr val="0066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FFB6-EBEA-42D8-B6C0-1C681AAC824C}" type="slidenum">
              <a:rPr lang="en-US"/>
              <a:pPr/>
              <a:t>14</a:t>
            </a:fld>
            <a:endParaRPr lang="en-US" dirty="0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8153400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66FF"/>
                </a:solidFill>
              </a:rPr>
              <a:t>Why CMOS Mixed-Signal Integration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4562"/>
            <a:ext cx="8229600" cy="50593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/>
              <a:t>CMOS technologies have the following advantages: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Very large scale integration of both </a:t>
            </a:r>
            <a:r>
              <a:rPr lang="en-US" sz="1600" dirty="0">
                <a:solidFill>
                  <a:srgbClr val="FF0000"/>
                </a:solidFill>
              </a:rPr>
              <a:t>high density </a:t>
            </a:r>
            <a:r>
              <a:rPr lang="en-US" sz="1600" dirty="0"/>
              <a:t>analog and digital circuits for </a:t>
            </a:r>
            <a:r>
              <a:rPr lang="en-US" sz="1600" dirty="0">
                <a:solidFill>
                  <a:srgbClr val="FF0000"/>
                </a:solidFill>
              </a:rPr>
              <a:t>low cost </a:t>
            </a:r>
            <a:r>
              <a:rPr lang="en-US" sz="1600" dirty="0"/>
              <a:t>and </a:t>
            </a:r>
            <a:r>
              <a:rPr lang="en-US" sz="1600" dirty="0">
                <a:solidFill>
                  <a:srgbClr val="FF0000"/>
                </a:solidFill>
              </a:rPr>
              <a:t>low power</a:t>
            </a:r>
            <a:r>
              <a:rPr lang="en-US" sz="1600" dirty="0"/>
              <a:t>.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Ideal properties of MOS switches for high accuracy sample-data circuit, such as switch capacitor filters, A/D and D/A converters.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New feature technologies with small feature sizes (such as 180nm and 90nm, 45nm, 32nm, 10nm) can operate at increasingly high speed (&gt;10 GHz), comparable to some  bipolar technologies.</a:t>
            </a:r>
          </a:p>
          <a:p>
            <a:pPr>
              <a:buNone/>
            </a:pPr>
            <a:r>
              <a:rPr lang="en-US" sz="2000" dirty="0"/>
              <a:t>Bipolar silicon technologies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Bipolar technologies can operate at higher frequencies than CMOS with relatively larger power consumption.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Suitable for pure analog integration with relatively high operating speed (such as RF circuit) or relatively high power (such as </a:t>
            </a:r>
            <a:r>
              <a:rPr lang="en-US" sz="1600" i="1" kern="1200" dirty="0">
                <a:latin typeface="Arial" charset="0"/>
              </a:rPr>
              <a:t>Asymmetric Digital Subscriber Line</a:t>
            </a:r>
            <a:r>
              <a:rPr lang="en-US" sz="1600" kern="1200" dirty="0">
                <a:latin typeface="Arial" charset="0"/>
              </a:rPr>
              <a:t>--</a:t>
            </a:r>
            <a:r>
              <a:rPr lang="en-US" sz="1600" dirty="0"/>
              <a:t>ADSL line driver) applications.</a:t>
            </a:r>
          </a:p>
          <a:p>
            <a:pPr>
              <a:lnSpc>
                <a:spcPts val="2300"/>
              </a:lnSpc>
            </a:pPr>
            <a:r>
              <a:rPr lang="en-US" sz="1600" dirty="0"/>
              <a:t>Digital circuits in bipolar are power hungry, prohibiting very large scale integration.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dirty="0">
                <a:solidFill>
                  <a:srgbClr val="0066FF"/>
                </a:solidFill>
              </a:rPr>
              <a:t>Why CMOS Mixed-Signal Integration (cont.)</a:t>
            </a:r>
            <a:r>
              <a:rPr lang="en-US" sz="3600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7C7A6-4879-4870-B508-32C516F2CDEC}" type="slidenum">
              <a:rPr lang="en-US"/>
              <a:pPr/>
              <a:t>16</a:t>
            </a:fld>
            <a:endParaRPr lang="en-US" dirty="0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891540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Frequency of signals used in signal processing applications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6" descr="B:\Oxford\Allen\CMOSCircuitDesign\art_final-jpg\ch01\118031_F_01-03-02 copy.jpg"/>
          <p:cNvPicPr>
            <a:picLocks noChangeAspect="1" noChangeArrowheads="1"/>
          </p:cNvPicPr>
          <p:nvPr/>
        </p:nvPicPr>
        <p:blipFill>
          <a:blip r:embed="rId2" cstate="print"/>
          <a:srcRect b="38013"/>
          <a:stretch>
            <a:fillRect/>
          </a:stretch>
        </p:blipFill>
        <p:spPr bwMode="auto">
          <a:xfrm>
            <a:off x="632995" y="1597025"/>
            <a:ext cx="7825205" cy="4422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Frequency that can be processed by different technologies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262188"/>
            <a:ext cx="8984639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7394" y="533400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 from ITRS 2010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/>
              <a:t>CMOS Technology Trend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2" y="1371600"/>
            <a:ext cx="7724775" cy="471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CMOS Analog Integrated Circuits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Integrated </a:t>
            </a:r>
            <a:r>
              <a:rPr lang="en-US" sz="2800" dirty="0"/>
              <a:t>Circuit—active and passive components are on a single substrate. Geometry and performance are under the control of the designers. Use spice like simulations to analyze circuit performance and adjust designs to meet specifications.</a:t>
            </a:r>
          </a:p>
          <a:p>
            <a:r>
              <a:rPr lang="en-US" dirty="0"/>
              <a:t>CMOS--</a:t>
            </a:r>
            <a:r>
              <a:rPr lang="en-US" i="1" dirty="0"/>
              <a:t> </a:t>
            </a:r>
            <a:r>
              <a:rPr lang="en-US" sz="2800" i="1" dirty="0"/>
              <a:t>Complementary Metal-Oxide-Semiconductor</a:t>
            </a:r>
            <a:r>
              <a:rPr lang="en-US" sz="2800" dirty="0"/>
              <a:t> technology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/>
              <a:t>Categorization of CMOS Technology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73" y="990600"/>
            <a:ext cx="889721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/>
              <a:t>NMOS Transistor (</a:t>
            </a:r>
            <a:r>
              <a:rPr lang="en-US" sz="3600" dirty="0" err="1"/>
              <a:t>nwell</a:t>
            </a:r>
            <a:r>
              <a:rPr lang="en-US" sz="3600" dirty="0"/>
              <a:t> process)</a:t>
            </a: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990600"/>
            <a:ext cx="6703556" cy="5486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12015" y="6138446"/>
            <a:ext cx="2417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,12</a:t>
            </a:r>
            <a:r>
              <a:rPr lang="en-US" sz="1600" dirty="0">
                <a:latin typeface="Calibri"/>
              </a:rPr>
              <a:t>Å for 65 nm technology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 Chip Passive components</a:t>
            </a:r>
            <a:br>
              <a:rPr kumimoji="0" lang="en-US" sz="39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9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62000"/>
            <a:ext cx="37338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990600"/>
            <a:ext cx="4724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133600"/>
            <a:ext cx="3531211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4267200"/>
            <a:ext cx="7109524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66800"/>
            <a:ext cx="8985584" cy="443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815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57400"/>
            <a:ext cx="8839200" cy="233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055E9-B5FC-A7AC-0691-7BDBD51B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09DFB-DBD0-E0A4-5338-A5E6B4DF3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64B9F5-EB2F-5040-F854-18001DA0A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Glossary</a:t>
            </a:r>
            <a:r>
              <a:rPr lang="en-US" dirty="0"/>
              <a:t> of EE terminology </a:t>
            </a:r>
            <a:r>
              <a:rPr lang="en-US"/>
              <a:t>(from Analog Devices)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29DDA-B4F8-EA55-6B0F-75788058C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B4001-388E-65AC-3AE6-CE433DF2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0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/>
              <a:t>Signal Circuits Covered in This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36637"/>
            <a:ext cx="8229600" cy="4906963"/>
          </a:xfrm>
        </p:spPr>
        <p:txBody>
          <a:bodyPr>
            <a:normAutofit/>
          </a:bodyPr>
          <a:lstStyle/>
          <a:p>
            <a:r>
              <a:rPr lang="en-US" sz="2800" b="1" dirty="0"/>
              <a:t>Analog Circuits</a:t>
            </a:r>
          </a:p>
          <a:p>
            <a:pPr lvl="1"/>
            <a:r>
              <a:rPr lang="en-US" sz="2400" dirty="0"/>
              <a:t>Analog switch</a:t>
            </a:r>
          </a:p>
          <a:p>
            <a:pPr lvl="1"/>
            <a:r>
              <a:rPr lang="en-US" sz="2400" dirty="0"/>
              <a:t>Sample/hold</a:t>
            </a:r>
          </a:p>
          <a:p>
            <a:pPr lvl="1"/>
            <a:r>
              <a:rPr lang="en-US" sz="2400" dirty="0"/>
              <a:t>Inverter amplifier</a:t>
            </a:r>
          </a:p>
          <a:p>
            <a:pPr lvl="1"/>
            <a:r>
              <a:rPr lang="en-US" sz="2400" dirty="0">
                <a:hlinkClick r:id="rId2"/>
              </a:rPr>
              <a:t>Differential</a:t>
            </a:r>
            <a:r>
              <a:rPr lang="en-US" sz="2400" dirty="0"/>
              <a:t> Amp</a:t>
            </a:r>
            <a:endParaRPr lang="en-US" sz="2000" dirty="0"/>
          </a:p>
          <a:p>
            <a:pPr lvl="1"/>
            <a:r>
              <a:rPr lang="en-US" sz="2400" dirty="0"/>
              <a:t>Operational Amp</a:t>
            </a:r>
          </a:p>
          <a:p>
            <a:pPr lvl="1"/>
            <a:r>
              <a:rPr lang="en-US" sz="2400" dirty="0"/>
              <a:t>Analog buffer</a:t>
            </a:r>
          </a:p>
          <a:p>
            <a:pPr lvl="1"/>
            <a:r>
              <a:rPr lang="en-US" sz="2400" dirty="0"/>
              <a:t>Comparators</a:t>
            </a:r>
          </a:p>
          <a:p>
            <a:pPr marL="182880" lvl="1" indent="-182880">
              <a:buChar char="•"/>
            </a:pPr>
            <a:r>
              <a:rPr lang="en-US" sz="2400" b="1" dirty="0">
                <a:ea typeface="+mn-ea"/>
                <a:cs typeface="+mn-cs"/>
              </a:rPr>
              <a:t>Mixed Signal Circuits</a:t>
            </a:r>
          </a:p>
          <a:p>
            <a:pPr lvl="1"/>
            <a:r>
              <a:rPr lang="en-US" sz="2400" dirty="0"/>
              <a:t>Analog/digital converters</a:t>
            </a:r>
          </a:p>
          <a:p>
            <a:pPr lvl="1"/>
            <a:r>
              <a:rPr lang="en-US" sz="2400" dirty="0"/>
              <a:t>Digital/analog converters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2133600" cy="476250"/>
          </a:xfrm>
        </p:spPr>
        <p:txBody>
          <a:bodyPr/>
          <a:lstStyle/>
          <a:p>
            <a:fld id="{B1CD3489-1785-4220-B5F6-7B0C4143D7E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914400"/>
            <a:ext cx="5761379" cy="418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3"/>
          <p:cNvSpPr txBox="1">
            <a:spLocks/>
          </p:cNvSpPr>
          <p:nvPr/>
        </p:nvSpPr>
        <p:spPr bwMode="auto">
          <a:xfrm>
            <a:off x="4953000" y="5257800"/>
            <a:ext cx="2895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l">
              <a:buAutoNum type="alphaLcParenBoth"/>
            </a:pPr>
            <a:r>
              <a:rPr lang="en-US" dirty="0"/>
              <a:t>Analog signal</a:t>
            </a:r>
          </a:p>
          <a:p>
            <a:pPr marL="342900" indent="-342900" algn="l">
              <a:buAutoNum type="alphaLcParenBoth"/>
            </a:pPr>
            <a:r>
              <a:rPr lang="en-US" dirty="0"/>
              <a:t>Digital signal</a:t>
            </a:r>
          </a:p>
          <a:p>
            <a:pPr marL="342900" indent="-342900" algn="l">
              <a:buAutoNum type="alphaLcParenBoth"/>
            </a:pPr>
            <a:r>
              <a:rPr lang="en-US" dirty="0"/>
              <a:t>Analog sampled-data signal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z="4000" dirty="0"/>
              <a:t>Labs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en-US" sz="2400" dirty="0"/>
              <a:t>Labs are an important part of this course. Will use Cadence CAD tools, Virtuoso Schematic Analog Design Environment (ADE).</a:t>
            </a:r>
          </a:p>
          <a:p>
            <a:r>
              <a:rPr lang="en-US" sz="2400" dirty="0"/>
              <a:t>Emphasis will be circuit design/debugging, so will use Cadence Tools to</a:t>
            </a:r>
          </a:p>
          <a:p>
            <a:pPr lvl="1"/>
            <a:r>
              <a:rPr lang="en-US" sz="2200" dirty="0"/>
              <a:t>Capture transistor level schematic</a:t>
            </a:r>
          </a:p>
          <a:p>
            <a:pPr lvl="1"/>
            <a:r>
              <a:rPr lang="en-US" sz="2200" dirty="0"/>
              <a:t>Extract netlist for simulation</a:t>
            </a:r>
          </a:p>
          <a:p>
            <a:pPr lvl="1"/>
            <a:r>
              <a:rPr lang="en-US" sz="2200" dirty="0"/>
              <a:t>Perform simulation</a:t>
            </a:r>
          </a:p>
          <a:p>
            <a:pPr marL="914400" lvl="2"/>
            <a:r>
              <a:rPr lang="en-US" sz="2000" dirty="0"/>
              <a:t>DC analysis—plot node response (voltage/current) while sweeping DC voltage or other parameters</a:t>
            </a:r>
          </a:p>
          <a:p>
            <a:pPr marL="914400" lvl="2"/>
            <a:r>
              <a:rPr lang="en-US" sz="2000" dirty="0"/>
              <a:t>Transient analysis—plot node response as a function of time</a:t>
            </a:r>
          </a:p>
          <a:p>
            <a:pPr marL="914400" lvl="2"/>
            <a:r>
              <a:rPr lang="en-US" sz="2000" dirty="0"/>
              <a:t>AC analysis (Bode plot)—plot node response as a function of frequency (use linear model). Must be careful that transistors have proper bias conditions to keep </a:t>
            </a:r>
            <a:r>
              <a:rPr lang="en-US" sz="2000" dirty="0" err="1"/>
              <a:t>linearized</a:t>
            </a:r>
            <a:r>
              <a:rPr lang="en-US" sz="2000" dirty="0"/>
              <a:t> model correct.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3489-1785-4220-B5F6-7B0C4143D7E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15400" cy="8382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Why is Analog Signal Processing Required</a:t>
            </a:r>
            <a:endParaRPr lang="en-US" sz="40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8140-0035-4242-8D0B-919EC4A407E9}" type="slidenum">
              <a:rPr lang="en-US"/>
              <a:pPr/>
              <a:t>5</a:t>
            </a:fld>
            <a:endParaRPr lang="en-US" dirty="0"/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32" y="990600"/>
            <a:ext cx="9109768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996" y="4648200"/>
            <a:ext cx="8566404" cy="13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rgbClr val="0066FF"/>
                </a:solidFill>
              </a:rPr>
              <a:t>ADCs, DACs, and pre-/post- processing analog circuits are required to</a:t>
            </a:r>
            <a:br>
              <a:rPr lang="en-US" sz="2400" dirty="0">
                <a:solidFill>
                  <a:srgbClr val="0066FF"/>
                </a:solidFill>
              </a:rPr>
            </a:br>
            <a:r>
              <a:rPr lang="en-US" sz="2400" dirty="0">
                <a:solidFill>
                  <a:srgbClr val="0066FF"/>
                </a:solidFill>
              </a:rPr>
              <a:t>interface the DSP core and the physical world</a:t>
            </a:r>
            <a:br>
              <a:rPr lang="en-US" sz="4000" dirty="0">
                <a:solidFill>
                  <a:srgbClr val="0066FF"/>
                </a:solidFill>
              </a:rPr>
            </a:br>
            <a:endParaRPr lang="en-US" sz="4000" dirty="0">
              <a:solidFill>
                <a:srgbClr val="0066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5304-C691-43E3-83E1-F0B33E0FFF61}" type="slidenum">
              <a:rPr lang="en-US"/>
              <a:pPr/>
              <a:t>6</a:t>
            </a:fld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01762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66FF"/>
                </a:solidFill>
              </a:rPr>
              <a:t>Integrated circuits of today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FCA2-3281-4D58-B24B-901C166C2FE9}" type="slidenum">
              <a:rPr lang="en-US"/>
              <a:pPr/>
              <a:t>7</a:t>
            </a:fld>
            <a:endParaRPr lang="en-US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447800"/>
            <a:ext cx="886097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2"/>
          </a:xfrm>
        </p:spPr>
        <p:txBody>
          <a:bodyPr/>
          <a:lstStyle/>
          <a:p>
            <a:r>
              <a:rPr lang="en-US" sz="3600" dirty="0"/>
              <a:t>Analog IC Challenges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AA1-A316-489D-A380-1D0FF857008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5180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600" dirty="0"/>
              <a:t>What is the Future of Analog IC Design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6250"/>
          </a:xfrm>
        </p:spPr>
        <p:txBody>
          <a:bodyPr/>
          <a:lstStyle/>
          <a:p>
            <a:fld id="{61529AA1-A316-489D-A380-1D0FF857008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143000"/>
            <a:ext cx="8991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27623</TotalTime>
  <Words>717</Words>
  <Application>Microsoft Macintosh PowerPoint</Application>
  <PresentationFormat>On-screen Show (4:3)</PresentationFormat>
  <Paragraphs>133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Office Theme</vt:lpstr>
      <vt:lpstr>Introduction to CMOS Mixed Signal IC Design</vt:lpstr>
      <vt:lpstr>CMOS Analog Integrated Circuits </vt:lpstr>
      <vt:lpstr>Signal Circuits Covered in This Class</vt:lpstr>
      <vt:lpstr>Labs</vt:lpstr>
      <vt:lpstr>Why is Analog Signal Processing Required</vt:lpstr>
      <vt:lpstr>ADCs, DACs, and pre-/post- processing analog circuits are required to interface the DSP core and the physical world </vt:lpstr>
      <vt:lpstr>Integrated circuits of today </vt:lpstr>
      <vt:lpstr>Analog IC Challenges </vt:lpstr>
      <vt:lpstr>What is the Future of Analog IC Design</vt:lpstr>
      <vt:lpstr>PowerPoint Presentation</vt:lpstr>
      <vt:lpstr>PowerPoint Presentation</vt:lpstr>
      <vt:lpstr>PowerPoint Presentation</vt:lpstr>
      <vt:lpstr>Note about Current Source symbols</vt:lpstr>
      <vt:lpstr>Mixed-signal system-on-a-chip integration </vt:lpstr>
      <vt:lpstr>Why CMOS Mixed-Signal Integration</vt:lpstr>
      <vt:lpstr>Why CMOS Mixed-Signal Integration (cont.) </vt:lpstr>
      <vt:lpstr>Frequency of signals used in signal processing applications</vt:lpstr>
      <vt:lpstr>Frequency that can be processed by different technologies</vt:lpstr>
      <vt:lpstr>CMOS Technology Trend</vt:lpstr>
      <vt:lpstr>Categorization of CMOS Technology</vt:lpstr>
      <vt:lpstr>NMOS Transistor (nwell process)</vt:lpstr>
      <vt:lpstr>PowerPoint Presentation</vt:lpstr>
      <vt:lpstr>PowerPoint Presentation</vt:lpstr>
      <vt:lpstr>PowerPoint Presentation</vt:lpstr>
      <vt:lpstr>PowerPoint Presentation</vt:lpstr>
      <vt:lpstr>Summary</vt:lpstr>
      <vt:lpstr>Resources</vt:lpstr>
    </vt:vector>
  </TitlesOfParts>
  <Company>Wright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is Analog Signal Processing Required?</dc:title>
  <dc:creator>Henry Chen</dc:creator>
  <cp:lastModifiedBy>Isaac Abraham</cp:lastModifiedBy>
  <cp:revision>143</cp:revision>
  <cp:lastPrinted>2018-01-09T15:31:09Z</cp:lastPrinted>
  <dcterms:created xsi:type="dcterms:W3CDTF">2005-03-29T12:57:11Z</dcterms:created>
  <dcterms:modified xsi:type="dcterms:W3CDTF">2026-08-25T13:38:02Z</dcterms:modified>
</cp:coreProperties>
</file>